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58" r:id="rId4"/>
    <p:sldId id="259" r:id="rId5"/>
    <p:sldId id="260" r:id="rId6"/>
    <p:sldId id="261" r:id="rId7"/>
    <p:sldId id="267" r:id="rId8"/>
    <p:sldId id="262" r:id="rId9"/>
    <p:sldId id="268" r:id="rId10"/>
    <p:sldId id="269" r:id="rId11"/>
    <p:sldId id="263" r:id="rId12"/>
    <p:sldId id="264" r:id="rId13"/>
    <p:sldId id="270" r:id="rId14"/>
    <p:sldId id="271" r:id="rId15"/>
    <p:sldId id="265" r:id="rId16"/>
    <p:sldId id="266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77E08E-F2F4-42D1-BD6A-1EFAD1FE2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D6BAE19-273B-4ED5-9403-BD87FD22D2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6ED5520-7702-4045-BE45-A3359DED4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31E502A-C369-45EE-9710-5B0A59BE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9B1409C-34ED-4046-B293-49A96BA28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503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80905B-9D86-4EA4-A085-07A8D327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3FCE4E-6688-4AF0-8A0E-018AEEFA8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9E5373C-895C-4701-8BBC-08F690B5C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007BD7-F603-451A-8400-C1A1F3C2E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58E97E-78B1-4C36-B02A-24B4F9B36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045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2805B9-52D6-4D5F-A873-310FEAD98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950B978-7F3F-497A-BDBC-F9CB87DB8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739AF08-EB63-4B8F-8DA6-A8E3648C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81786A-757E-4F3F-B6D5-62923E6B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0E0F00-337E-4982-B45B-54D7F27E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1698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F4357-C6B8-4C1E-98B3-B7428565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3E75E0-B5AD-44B3-AB2A-6930E0C19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56E5795-2A82-431F-B637-5482678E9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088BB1C-CC5C-43F5-9961-0A846A9C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1D206AE-1C79-4087-9FB8-762CC3E52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EEC320F-7A92-4853-9666-527A81667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05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962342-3BCC-4AE5-9EE8-7AAD4C23D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C55A2A-3E72-4796-9D95-374EBA467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A2B3EE7-1968-4E1B-A9C6-49396830B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7D50C6A-1461-4F55-A88A-A5AC04E422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5F24815-2DC0-4673-A0DC-2F11FB172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13B0251-0110-4BB0-96B8-20D47C999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4BC769D-75EF-4C0E-92DD-D729F207E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7B2E51-304A-4053-B863-13410651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417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7598ED-4978-4CB9-96CD-3D79B55DD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90A55C1-BBD4-4927-ACB0-494360C8E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E3DE1C2-0216-49AA-97DA-AE0E040B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F619C51-67A6-46A0-AF0D-4D8CDD571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807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9B23B93-8EE6-4D94-9CB0-D72C8284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1ED8C54-941A-4D22-B303-C887238A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43DB132-B91F-4E4B-AC08-EBDA4890B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220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AD0C91-9C55-48EF-B471-FE166864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86B64E-D1B8-450D-B7B0-E0FE83B01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24AA8B7-F1AE-4D3A-96D5-CC1114B9E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704BA2D-0EBC-464F-9AAD-042C75EB4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F320AA1-73CF-4632-88CC-1662C736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94DF21F-8806-4EFF-BEBC-8CDB83ECB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745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32240F-A17C-407D-966F-8C0F27C99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C63BB71-6100-4447-9B16-22E1533E3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19BBBBA-0C7B-4444-9582-B2FB12FAA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6082D7B-F9D8-45FC-8F27-42DDCF23E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DB331F4-099B-4447-8E6A-A6EFCE27E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C19446D-946C-41BD-BF6C-994C4BED0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42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F2738C-1729-4D7D-984E-EFFFE5249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19E16D-58AA-43B6-8B3E-E2F212B79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A91EBA-F2F3-4294-830F-36D11E50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C190674-C41B-44E8-9304-166087E48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589AE7-94C4-435D-8FE3-4FAD1F21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213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6FC121F-9C0E-479D-B4DB-5908CE4C48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1CA7CFD-38AB-4D0E-B548-AD0E5058F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780F2CB-38F2-47EC-A78E-7A3E7954D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4876681-0B37-4BA8-8161-0575A82FD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CEAD909-7044-415F-A082-4E9549014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510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C0D7477-5094-4512-9E90-6740F7373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20EB320-91C7-41EF-8D55-6B2D0DA7C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0A6A1B4-4E05-4A48-B157-8A1DB6B99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15BA3-EC77-40B6-844E-CEA7FCFB1FE9}" type="datetimeFigureOut">
              <a:rPr lang="pl-PL" smtClean="0"/>
              <a:t>20.02.2020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D0A0C1F-084F-42B6-B504-07AD9E3C3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727640-D213-461A-A78B-8D1CE4117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8F5A9-8ACD-42AA-A27B-4C9EA76716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47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80D29B-53C9-44B4-AA15-F01F3A0F1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28" y="361950"/>
            <a:ext cx="10515600" cy="1325563"/>
          </a:xfrm>
        </p:spPr>
        <p:txBody>
          <a:bodyPr/>
          <a:lstStyle/>
          <a:p>
            <a:r>
              <a:rPr lang="pl-PL" dirty="0"/>
              <a:t>                       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9B0925-B6E4-4A7C-BC8E-6BD28418D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Konferencja na zakończenie projektu 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70C0"/>
                </a:solidFill>
              </a:rPr>
              <a:t>„Szkolenia dla kadry edukacji szkolnej w wymiarze europejskim”  </a:t>
            </a:r>
            <a:r>
              <a:rPr lang="pl-PL" dirty="0"/>
              <a:t>realizowanego w Zespole Szkół Kształcenia Ustawicznego w Rzeszowie od 01.10.2018 do 29.02.2020  </a:t>
            </a:r>
            <a:r>
              <a:rPr lang="pl-PL" b="1" dirty="0"/>
              <a:t> </a:t>
            </a:r>
            <a:r>
              <a:rPr lang="pl-PL" dirty="0"/>
              <a:t>finansowanego ze środków Europejskiego Funduszu Społecznego, Program Operacyjny Wiedza Edukacja Rozwój (POWER) w ramach projektu: „Ponadnarodowa Mobilność Kadry Edukacji Szkolnej”</a:t>
            </a:r>
            <a:r>
              <a:rPr lang="pl-PL" b="1" dirty="0"/>
              <a:t> – </a:t>
            </a:r>
            <a:r>
              <a:rPr lang="pl-PL" dirty="0"/>
              <a:t>nr  POWERSE-2018-1-PL01-KA101-049092. </a:t>
            </a:r>
          </a:p>
          <a:p>
            <a:pPr marL="0" indent="0">
              <a:buNone/>
            </a:pPr>
            <a:r>
              <a:rPr lang="pl-PL" dirty="0"/>
              <a:t>Dofinansowanie projektu z UE: 84 428,56 PLN</a:t>
            </a:r>
          </a:p>
          <a:p>
            <a:endParaRPr lang="pl-PL" dirty="0"/>
          </a:p>
        </p:txBody>
      </p:sp>
      <p:pic>
        <p:nvPicPr>
          <p:cNvPr id="1027" name="Obraz 1" descr="FE_POWER_poziom_pl-1_rgb">
            <a:extLst>
              <a:ext uri="{FF2B5EF4-FFF2-40B4-BE49-F238E27FC236}">
                <a16:creationId xmlns:a16="http://schemas.microsoft.com/office/drawing/2014/main" id="{E7E432F3-3447-4A4F-B2CD-E1989417E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508" y="683855"/>
            <a:ext cx="7793908" cy="100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029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0EDF03-BA3E-4E3F-B3C9-EBB4813A1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atin typeface="Arial Black" panose="020B0A04020102020204" pitchFamily="34" charset="0"/>
              </a:rPr>
              <a:t>W ramach projektu odbyły się  dwa rodzaje mobilności kadry edukacyjnej:</a:t>
            </a:r>
            <a:br>
              <a:rPr lang="pl-PL" sz="2800" b="1" dirty="0">
                <a:latin typeface="Arial Black" panose="020B0A04020102020204" pitchFamily="34" charset="0"/>
              </a:rPr>
            </a:br>
            <a:endParaRPr lang="pl-PL" sz="2800" b="1" dirty="0">
              <a:latin typeface="Arial Black" panose="020B0A040201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A4E439-98BE-4D96-94FB-FBB1C2E09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a) Pierwsza mobilność to wyjazd  7 członków kadry do </a:t>
            </a:r>
            <a:r>
              <a:rPr lang="pl-PL" dirty="0" err="1"/>
              <a:t>Portsmouth</a:t>
            </a:r>
            <a:r>
              <a:rPr lang="pl-PL" dirty="0"/>
              <a:t> w Wielkiej Brytanii (17-23.02.2019).  Uczestnicy wzięli udział w 1-tygodniowym kursie  w języku angielskim dotyczącym interaktywnych metod nauczania "Interactive </a:t>
            </a:r>
            <a:r>
              <a:rPr lang="pl-PL" dirty="0" err="1"/>
              <a:t>training</a:t>
            </a:r>
            <a:r>
              <a:rPr lang="pl-PL" dirty="0"/>
              <a:t> and </a:t>
            </a:r>
            <a:r>
              <a:rPr lang="pl-PL" dirty="0" err="1"/>
              <a:t>teaching</a:t>
            </a:r>
            <a:r>
              <a:rPr lang="pl-PL" dirty="0"/>
              <a:t> </a:t>
            </a:r>
            <a:r>
              <a:rPr lang="pl-PL" dirty="0" err="1"/>
              <a:t>techniques</a:t>
            </a:r>
            <a:r>
              <a:rPr lang="pl-PL" dirty="0"/>
              <a:t>" (20 godzin) zorganizowanym przez partnera projektu Training </a:t>
            </a:r>
            <a:r>
              <a:rPr lang="pl-PL" dirty="0" err="1"/>
              <a:t>Vision</a:t>
            </a:r>
            <a:endParaRPr lang="pl-PL" dirty="0"/>
          </a:p>
          <a:p>
            <a:r>
              <a:rPr lang="pl-PL" dirty="0"/>
              <a:t>b) Druga mobilność to wyjazd 7 członków kadry edukacyjnej do Rimini do Włoch (23-29.06.2019) na kurs w języku angielskim związany z zastosowaniem nowoczesnych technologii informacyjno-komunikacyjnych w nauczaniu "</a:t>
            </a:r>
            <a:r>
              <a:rPr lang="pl-PL" dirty="0" err="1"/>
              <a:t>Innovative</a:t>
            </a:r>
            <a:r>
              <a:rPr lang="pl-PL" dirty="0"/>
              <a:t> </a:t>
            </a:r>
            <a:r>
              <a:rPr lang="pl-PL" dirty="0" err="1"/>
              <a:t>technologies</a:t>
            </a:r>
            <a:r>
              <a:rPr lang="pl-PL" dirty="0"/>
              <a:t> applied to </a:t>
            </a:r>
            <a:r>
              <a:rPr lang="pl-PL" dirty="0" err="1"/>
              <a:t>education</a:t>
            </a:r>
            <a:r>
              <a:rPr lang="pl-PL" dirty="0"/>
              <a:t> " (20 godzin) zorganizowanym przez partnera projektu </a:t>
            </a:r>
            <a:r>
              <a:rPr lang="pl-PL" dirty="0" err="1"/>
              <a:t>Sistema</a:t>
            </a:r>
            <a:r>
              <a:rPr lang="pl-PL" dirty="0"/>
              <a:t> </a:t>
            </a:r>
            <a:r>
              <a:rPr lang="pl-PL" dirty="0" err="1"/>
              <a:t>Turismo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569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77DF6F-FCB1-4FA1-9882-713C5D8B2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 Black" panose="020B0A04020102020204" pitchFamily="34" charset="0"/>
              </a:rPr>
              <a:t>Cele projektu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D9B694-E256-4897-859A-92B206CAA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pl-PL" dirty="0"/>
              <a:t>podniesienie poziomu jakości pracy szkoły w zakresie nauczania języka angielskiego, wykorzystania innowacyjnych metod pedagogicznych skoncentrowanych na osobach uczących się oraz wspierania nauczania opartego na technologiach informacyjno-komunikacyjnych</a:t>
            </a:r>
          </a:p>
          <a:p>
            <a:pPr lvl="0"/>
            <a:r>
              <a:rPr lang="pl-PL" dirty="0"/>
              <a:t>podniesienie umiejętności przekrojowych pracowników szkoły takich jak  kompetencje językowe</a:t>
            </a:r>
          </a:p>
          <a:p>
            <a:pPr lvl="0"/>
            <a:r>
              <a:rPr lang="pl-PL" dirty="0"/>
              <a:t>podniesienie poziomu kompetencji w zakresie ICT i wykorzystania narzędzi informatycznych</a:t>
            </a:r>
          </a:p>
          <a:p>
            <a:pPr lvl="0"/>
            <a:r>
              <a:rPr lang="pl-PL" dirty="0"/>
              <a:t>nabycie wiedzy w zakresie możliwości wykorzystania nowych metod pracy, podejść, technik nauczania oraz pracy z uczniem,</a:t>
            </a:r>
          </a:p>
          <a:p>
            <a:pPr lvl="0"/>
            <a:r>
              <a:rPr lang="pl-PL" dirty="0"/>
              <a:t>wzbogacenie profesjonalnych umiejętności i kompetencji kadry edukacji szkolnej co przyczyni się do rozwinięcia nowych, lepszych metod nauczania oraz innowacyjnego podejścia do kształcenia młodzieży w ZSKU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05504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7F97A5-5849-4879-9C8A-3839830A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 Black" panose="020B0A04020102020204" pitchFamily="34" charset="0"/>
              </a:rPr>
              <a:t>Cele projektu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DA8F7B-7C3B-4397-B3CB-B4F13B1FB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pl-PL" dirty="0"/>
              <a:t>rozwój praktycznych umiejętności odpowiednich dla obecnej pracy i rozwoju zawodowego kadry edukacyjnej</a:t>
            </a:r>
          </a:p>
          <a:p>
            <a:pPr lvl="0"/>
            <a:r>
              <a:rPr lang="pl-PL" dirty="0"/>
              <a:t>doskonalenie umiejętności uczenia się  i wspieranie tworzenia europejskiego obszaru uczenia się przez całe życie</a:t>
            </a:r>
          </a:p>
          <a:p>
            <a:pPr lvl="0"/>
            <a:r>
              <a:rPr lang="pl-PL" dirty="0"/>
              <a:t>podniesienie poziomu kompetencji społecznych, językowych, kulturowych</a:t>
            </a:r>
          </a:p>
          <a:p>
            <a:pPr lvl="0"/>
            <a:r>
              <a:rPr lang="pl-PL" dirty="0"/>
              <a:t>rozwój inicjatywy i przedsiębiorczości</a:t>
            </a:r>
          </a:p>
          <a:p>
            <a:pPr lvl="0"/>
            <a:r>
              <a:rPr lang="pl-PL" dirty="0"/>
              <a:t>rozwijanie europejskiego wymiaru edukacji prowadzonej w naszej szkole</a:t>
            </a:r>
          </a:p>
          <a:p>
            <a:pPr lvl="0"/>
            <a:r>
              <a:rPr lang="pl-PL" dirty="0"/>
              <a:t>wzmocnienie efektów synergii i procesu przejścia między kształceniem formalnym i </a:t>
            </a:r>
            <a:r>
              <a:rPr lang="pl-PL" dirty="0" err="1"/>
              <a:t>pozaformalnym</a:t>
            </a: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814298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79C101-9C3B-4D6E-8B25-0C8A0DE4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DF5C73-18D5-4429-BF0A-A3A661015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pl-PL" dirty="0"/>
              <a:t>utworzenie Zespołu Projektowego i ustalenie podziału obowiązków w projekcie</a:t>
            </a:r>
          </a:p>
          <a:p>
            <a:pPr lvl="0"/>
            <a:r>
              <a:rPr lang="pl-PL" dirty="0"/>
              <a:t>opracowanie harmonogramu realizacji projektu</a:t>
            </a:r>
          </a:p>
          <a:p>
            <a:pPr lvl="0"/>
            <a:r>
              <a:rPr lang="pl-PL" dirty="0"/>
              <a:t>dokonanie weryfikacji budżetu projektu i analizy ryzyka projektu</a:t>
            </a:r>
          </a:p>
          <a:p>
            <a:pPr lvl="0"/>
            <a:r>
              <a:rPr lang="pl-PL" dirty="0"/>
              <a:t>opracowanie identyfikacji wizualnej dokumentów projektowych zgodnie z wytycznymi POWER</a:t>
            </a:r>
          </a:p>
          <a:p>
            <a:pPr lvl="0"/>
            <a:r>
              <a:rPr lang="pl-PL" dirty="0"/>
              <a:t>poinformowanie interesariuszy o realizacji projektu mobilności w ramach POWER</a:t>
            </a:r>
          </a:p>
          <a:p>
            <a:pPr lvl="0"/>
            <a:r>
              <a:rPr lang="pl-PL" dirty="0"/>
              <a:t>opracowanie „Regulaminu Rekrutacji” do projektu oraz powołanie Komisji Rekrutacyjnej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966586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001AB0-ED32-492E-9D87-42883918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BA3745-8AD6-4BD7-AF11-3C48450FF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pl-PL" dirty="0"/>
              <a:t>w listopadzie 2018 przeprowadzono rekrutację uczestników do projektu (I tura) – ustalono listę główną,  na której znalazło się 7 przedstawicieli kadry edukacji szkolnej: 1 nauczyciel przedmiotów zawodowych, 1 nauczyciel chemii, 1 nauczyciel matematyki, 1 nauczyciel języka angielskiego, 1 nauczyciel geografii, 1 nauczyciel fizyki, 1 wychowawca internatu oraz listę rezerwową</a:t>
            </a:r>
          </a:p>
          <a:p>
            <a:pPr lvl="0"/>
            <a:r>
              <a:rPr lang="pl-PL" dirty="0"/>
              <a:t>podpisano umowy finansowe ze wszystkimi uczestnikami mobilności</a:t>
            </a:r>
          </a:p>
          <a:p>
            <a:pPr lvl="0"/>
            <a:r>
              <a:rPr lang="pl-PL" dirty="0"/>
              <a:t>uczestnicy mobilności odbyli szkolenia przygotowujące do wyjazdu na kurs w Wielkiej Brytanii , w ramach których przeprowadzono zajęcia z języka angielskiego, geografii, historii i kultury Wielkiej Brytanii jak też zajęcia z przygotowania pedagogicznego w zakresie pracy w zespole oraz kontaktów z cudzoziemcami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3837096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92AAC-1AA8-4B9D-8E3F-1062CE11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97CE25-1221-4E30-A045-C844FFCEAE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lutym 2019 odbył się  </a:t>
            </a:r>
          </a:p>
          <a:p>
            <a:pPr marL="0" indent="0">
              <a:buNone/>
            </a:pPr>
            <a:r>
              <a:rPr lang="pl-PL" dirty="0"/>
              <a:t>1-tygodniowy kurs dotyczący interaktywnych metod nauczania (20 godzin) w </a:t>
            </a:r>
            <a:r>
              <a:rPr lang="pl-PL" dirty="0" err="1"/>
              <a:t>Portsmouth</a:t>
            </a:r>
            <a:r>
              <a:rPr lang="pl-PL" dirty="0"/>
              <a:t> </a:t>
            </a:r>
          </a:p>
          <a:p>
            <a:pPr marL="0" indent="0">
              <a:buNone/>
            </a:pPr>
            <a:r>
              <a:rPr lang="pl-PL" dirty="0"/>
              <a:t>w Wielkiej Brytanii</a:t>
            </a:r>
          </a:p>
          <a:p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B27F43D-B0F5-48EB-BF09-2D807D4F27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615" y="1825625"/>
            <a:ext cx="5181600" cy="2914650"/>
          </a:xfrm>
        </p:spPr>
      </p:pic>
    </p:spTree>
    <p:extLst>
      <p:ext uri="{BB962C8B-B14F-4D97-AF65-F5344CB8AC3E}">
        <p14:creationId xmlns:p14="http://schemas.microsoft.com/office/powerpoint/2010/main" val="4251332422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117382-5C34-4F86-B96F-CDCF62FF4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02C836-5DB3-4FCD-BE01-57CB98E80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 powrocie kursantów z Wielkiej Brytanii przeprowadzono szkolenia dla Rady Pedagogicznej połączone z warsztatami, poświęconymi zapoznaniu się przez całe grono pedagogiczne z informacjami dotyczącymi obu kursów. </a:t>
            </a:r>
          </a:p>
          <a:p>
            <a:r>
              <a:rPr lang="pl-PL" dirty="0"/>
              <a:t>W ramach warsztatów przedstawiono kilka uniwersalnych pomysłów na uatrakcyjnienie zajęć z różnych przedmiotów. Pomysły dotyczyły zarówno zajęć lekcyjnych jak i pozalekcyjnych, promujących m. in. metodę projektu oraz samokształcenie zarówno uczniów jak i nauczycieli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3792432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EA39DB-2CCB-471A-999F-483393DB5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B984DA-082A-4BF6-A4A5-75549ECA44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W marcu 2019 w ramach "Tygodnia angielskiego" w szkole i w internacie, uczniowie mieli okazję zgłębiać tajniki  historii i geografii Wielkiej Brytanii oraz regionu, w którym odbywał się kurs. Można było odbyć wirtualny spacer po </a:t>
            </a:r>
            <a:r>
              <a:rPr lang="pl-PL" dirty="0" err="1"/>
              <a:t>Portsmouth</a:t>
            </a:r>
            <a:r>
              <a:rPr lang="pl-PL" dirty="0"/>
              <a:t>,  podążać śladami królowej Wiktorii w </a:t>
            </a:r>
            <a:r>
              <a:rPr lang="pl-PL" dirty="0" err="1"/>
              <a:t>Osborne</a:t>
            </a:r>
            <a:r>
              <a:rPr lang="pl-PL" dirty="0"/>
              <a:t> House, podziwiać ciekawostki przyrodnicze i obejrzeć wystawę ilustrującą przeróżne aspekty geograficzno- historyczne hrabstwa Hampshire.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E781D29D-5463-4433-BCE1-ACB24C32C0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468" y="1896695"/>
            <a:ext cx="5181600" cy="2908300"/>
          </a:xfrm>
        </p:spPr>
      </p:pic>
    </p:spTree>
    <p:extLst>
      <p:ext uri="{BB962C8B-B14F-4D97-AF65-F5344CB8AC3E}">
        <p14:creationId xmlns:p14="http://schemas.microsoft.com/office/powerpoint/2010/main" val="4185576880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4992B9-40F0-41CB-BC58-AF38FC27E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2BD7AC-A943-40B1-BF67-AB0E2F091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Dzień patrona Walii oraz patrona Irlandii stały się pretekstem do zorganizowania zajęć podczas, których mieszkańcy internatu mogli dowiedzieć się o krajach wchodzących w skład Wielkiej Brytanii i poszerzyć wiedzę z języka angielskiego. Zajęcia miały charakter zabaw i gier językowych. Organizatorzy przygotowali również przyciągające wzrok, kolorowe i pełne ciekawostek gazetki na temat Walii i Irlandii.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474C549E-0EDD-4788-8668-DCC5171F07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690688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4037793020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0B8C4E-6522-4FB7-BC47-45745DE6F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209FA0-897D-4A8D-82FD-322A02B17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Na początku kwietnia 2019 grono pedagogiczne ZSKU Rzeszów uczestniczyło w warsztatach szkoleniowych prowadzonych przez uczestników kursu w </a:t>
            </a:r>
            <a:r>
              <a:rPr lang="pl-PL" sz="3200" dirty="0" err="1"/>
              <a:t>Portsmouth</a:t>
            </a:r>
            <a:r>
              <a:rPr lang="pl-PL" sz="3200" dirty="0"/>
              <a:t>. Szkolenia dotyczyły interaktywnych metod nauczania, sposobów rozwiązywania konfliktów, a także geograficzno-historycznych ciekawostek z Hampshire. Uczestnicy kursu w </a:t>
            </a:r>
            <a:r>
              <a:rPr lang="pl-PL" sz="3200" dirty="0" err="1"/>
              <a:t>Portsmouth</a:t>
            </a:r>
            <a:r>
              <a:rPr lang="pl-PL" sz="3200" dirty="0"/>
              <a:t> dzielili się też swoimi doświadczeniami z projektu w ramach Dnia Otwartego szkoły oraz podczas spotkań z gimnazjalistami. </a:t>
            </a:r>
          </a:p>
        </p:txBody>
      </p:sp>
    </p:spTree>
    <p:extLst>
      <p:ext uri="{BB962C8B-B14F-4D97-AF65-F5344CB8AC3E}">
        <p14:creationId xmlns:p14="http://schemas.microsoft.com/office/powerpoint/2010/main" val="1697799300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FFA5C9-3726-4425-B36C-8451A5A7E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3A2D77-610E-4D2B-A22F-0FABB904F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3200" dirty="0"/>
              <a:t>Poznaliśmy też wyniki drugiej tury rekrutacji do kolejnego wyjazdu tym razem do Włoch na 1-tygodniowy wakacyjny kurs związany z zastosowaniem nowoczesnych technologii informacyjno-komunikacyjnych w nauczaniu "</a:t>
            </a:r>
            <a:r>
              <a:rPr lang="pl-PL" sz="3200" dirty="0" err="1"/>
              <a:t>Innovative</a:t>
            </a:r>
            <a:r>
              <a:rPr lang="pl-PL" sz="3200" dirty="0"/>
              <a:t> </a:t>
            </a:r>
            <a:r>
              <a:rPr lang="pl-PL" sz="3200" dirty="0" err="1"/>
              <a:t>technologies</a:t>
            </a:r>
            <a:r>
              <a:rPr lang="pl-PL" sz="3200" dirty="0"/>
              <a:t> applied to </a:t>
            </a:r>
            <a:r>
              <a:rPr lang="pl-PL" sz="3200" dirty="0" err="1"/>
              <a:t>education</a:t>
            </a:r>
            <a:r>
              <a:rPr lang="pl-PL" sz="3200" dirty="0"/>
              <a:t> " zorganizowanym przez partnera projektu </a:t>
            </a:r>
            <a:r>
              <a:rPr lang="pl-PL" sz="3200" dirty="0" err="1"/>
              <a:t>Sistema</a:t>
            </a:r>
            <a:r>
              <a:rPr lang="pl-PL" sz="3200" dirty="0"/>
              <a:t> </a:t>
            </a:r>
            <a:r>
              <a:rPr lang="pl-PL" sz="3200" dirty="0" err="1"/>
              <a:t>Turismo</a:t>
            </a:r>
            <a:r>
              <a:rPr lang="pl-PL" sz="3200" dirty="0"/>
              <a:t>. Do wyjazdu zakwalifikowali się: 1 nauczyciel-bibliotekarz,  1 nauczyciel języka polskiego,  2  nauczycieli przedmiotów zawodowych,  1 nauczyciel matematyki i języka angielskiego, 1 nauczyciel geografii, 1 wychowawca internatu.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2792758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A3F06-E714-4ABF-911F-7DA3E351D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5D44EF-397C-48F8-B682-4AA8347517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W tygodniu poprzedzającym zakończenie roku szkolnego 2018/2019 odbyła się wystawa prac uczniów wykonanych na różnych przedmiotach w trakcie całego semestru. Uczniowie pracowali pod kierunkiem nauczycieli metodą projektu, a najlepsze prace projektowe mieli okazję podziwiać na szkolnym korytarzu zarówno uczniowie i nauczyciele naszej szkoły, jak też rodzice i goście odwiedzający szkołę.</a:t>
            </a:r>
          </a:p>
          <a:p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E5766DE-C006-45A8-AB50-1EC97DCA79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29598" y="2234804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420107842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7806AF-34E8-4844-AFA8-B7DA79EFF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13B31E-7717-4844-B82E-1A75202EF8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Tuż po zakończeniu roku szkolnego 7-osobowa grupa pedagogów, którzy zakwalifikowali się na kurs "</a:t>
            </a:r>
            <a:r>
              <a:rPr lang="pl-PL" dirty="0" err="1"/>
              <a:t>Innovative</a:t>
            </a:r>
            <a:r>
              <a:rPr lang="pl-PL" dirty="0"/>
              <a:t> </a:t>
            </a:r>
            <a:r>
              <a:rPr lang="pl-PL" dirty="0" err="1"/>
              <a:t>technologies</a:t>
            </a:r>
            <a:r>
              <a:rPr lang="pl-PL" dirty="0"/>
              <a:t> applied to </a:t>
            </a:r>
            <a:r>
              <a:rPr lang="pl-PL" dirty="0" err="1"/>
              <a:t>education</a:t>
            </a:r>
            <a:r>
              <a:rPr lang="pl-PL" dirty="0"/>
              <a:t> " wyruszyła do Włoch. Przez pięć dni nauczyciele uczestniczyli w zajęciach prowadzonych w ramach kursu, poznając nowoczesne rozwiązania edukacyjne stosowane we Włoszech i innych krajach europejskich.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EC31D129-B31A-4E39-87C1-52E4854509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468" y="2278112"/>
            <a:ext cx="5181600" cy="2914650"/>
          </a:xfrm>
        </p:spPr>
      </p:pic>
    </p:spTree>
    <p:extLst>
      <p:ext uri="{BB962C8B-B14F-4D97-AF65-F5344CB8AC3E}">
        <p14:creationId xmlns:p14="http://schemas.microsoft.com/office/powerpoint/2010/main" val="1240161040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778C94-6581-4BB2-BD3D-9FD7B9E9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B73C5D-5CE5-41B5-8EE1-92CF8A157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3200" dirty="0"/>
              <a:t>Po powrocie na zajęcia szkolne uczestnicy projektu dzielili się swoją wiedzą i nowymi pomysłami zainspirowanymi odbytym kursem we Włoszech zarówno z kadrą  jak i młodzieżą uczącą się w naszej szkole. </a:t>
            </a:r>
          </a:p>
          <a:p>
            <a:r>
              <a:rPr lang="pl-PL" sz="3200" dirty="0"/>
              <a:t>Dużą popularnością cieszyła się „żywa biblioteka” czyli rozmowy z osobami, które odbyły kurs we Włoszech.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8038537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996AD-7526-408D-A2B4-B8A00F335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34C0E9-A349-42E0-8776-83F1E18E2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Wszyscy uczestnicy mobilności zaangażowali się bardzo aktywnie w działania mające na celu dzielenie się zdobytą wiedzą. W październiku 2019 zorganizowano warsztaty dla kadry ZSKU w trakcie, których przedstawiono kilka pomysłów na unowocześnienie i uatrakcyjnienie prowadzonych zajęć. Prezentacje uczestników projektu są dostępne na stronie projektu w zakładce – Do pobrania. </a:t>
            </a:r>
          </a:p>
          <a:p>
            <a:r>
              <a:rPr lang="pl-PL" dirty="0"/>
              <a:t>Zorganizowany też został „Tydzień włoski” w trakcie którego uczniowie i kadra brali udział w zajęciach promujących kulturę włoską – było zarówno „na poważnie” jak i „na wesoło i muzycznie”. Bardzo duży udział w organizacji działań  mieli wychowawcy internatu.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57068983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65E403-9643-4053-8D15-BDE1D5BDE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16C65E-F37F-4995-B360-2F3F0626A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pl-PL" dirty="0"/>
              <a:t>Nauczyciele ZSKU wdrażali pomysły mające na celu uatrakcyjnienie zajęć dydaktycznych. Na kilku przedmiotach uczniowie wykorzystują „mapy myśli” i metodę projektu, jako formy porządkowania i zapamiętywania informacji. Promowane też było wykorzystanie stron internetowych do nauki różnych przedmiotów szkolnych nie tylko podczas lekcji, ale też do samodzielnej nauki i rozwijania zainteresowań.</a:t>
            </a:r>
          </a:p>
          <a:p>
            <a:pPr lvl="0"/>
            <a:r>
              <a:rPr lang="pl-PL" dirty="0"/>
              <a:t>W weekendowym wydaniu gazety codziennej „Nowiny” zamieściliśmy artykuł promujący nasze działania w projekcie i zachęcający odbiorców do korzystania z materiałów dydaktycznych zamieszczonych na stronie projektu.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55441679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D614CC-E1C9-4C87-BAB6-8CDF41FD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/>
                </a:solidFill>
                <a:latin typeface="Arial Black" panose="020B0A04020102020204" pitchFamily="34" charset="0"/>
              </a:rPr>
              <a:t>Działania w projekcie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45E3D6-DB29-4271-B797-4DA60E579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styczniu 2020 uczestnicy szkolenia w Rimini otrzymali dokumenty </a:t>
            </a:r>
            <a:r>
              <a:rPr lang="pl-PL" dirty="0" err="1"/>
              <a:t>Europass</a:t>
            </a:r>
            <a:r>
              <a:rPr lang="pl-PL" dirty="0"/>
              <a:t> - Mobilność wzbogacając w ten sposób swoje portfolia. </a:t>
            </a:r>
          </a:p>
          <a:p>
            <a:r>
              <a:rPr lang="pl-PL" dirty="0"/>
              <a:t>Na korytarzach eksponowane są prace uczniów wykonane z wykorzystaniem wdrażanych metod nauczania w formie wystawki. </a:t>
            </a:r>
          </a:p>
          <a:p>
            <a:r>
              <a:rPr lang="pl-PL" dirty="0"/>
              <a:t>W związku ze zbliżającym się zakończeniem realizacji projektu organizowane są też działania podsumowujące naszą pracę – sprawozdanie na Radzie Pedagogicznej z realizacji projektu oraz konferencja na zakończenie projektu z udziałem zaproszonych gości.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1492134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154DD4-38E5-4C20-87DC-C37CB59CC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FF0000"/>
                </a:solidFill>
                <a:latin typeface="Arial Black" panose="020B0A04020102020204" pitchFamily="34" charset="0"/>
              </a:rPr>
              <a:t>Rezultaty projektu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1607CF-4794-43CB-B7C8-3290431C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zrealizowanie dwóch 20 godzinnych kursów w ramach 14 mobilności zagranicznej</a:t>
            </a:r>
          </a:p>
          <a:p>
            <a:r>
              <a:rPr lang="pl-PL" dirty="0"/>
              <a:t>nawiązanie współpracy z partnerami projektu w Wielkiej Brytanii i we Włoszech </a:t>
            </a:r>
          </a:p>
          <a:p>
            <a:r>
              <a:rPr lang="pl-PL" dirty="0"/>
              <a:t>opracowanie i upowszechnianie materiałów edukacyjnych na stronie projektu</a:t>
            </a:r>
          </a:p>
          <a:p>
            <a:r>
              <a:rPr lang="pl-PL" dirty="0"/>
              <a:t>podniesienie poziomu wiedzy i kompetencji kadry edukacji szkolnej w trakcie wymiany doświadczeń</a:t>
            </a:r>
          </a:p>
          <a:p>
            <a:r>
              <a:rPr lang="pl-PL" dirty="0"/>
              <a:t>zwiększenie motywacji do nauki zarówno u nauczycieli jak i uczniów</a:t>
            </a:r>
          </a:p>
          <a:p>
            <a:r>
              <a:rPr lang="pl-PL" dirty="0"/>
              <a:t>wzrost wiary we własne możliwości oraz zwiększenie zaangażowania w wykonywane zadania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0144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BC197D-DEE0-4C25-91FD-B6A9C2755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FF0000"/>
                </a:solidFill>
                <a:latin typeface="Arial Black" panose="020B0A04020102020204" pitchFamily="34" charset="0"/>
              </a:rPr>
              <a:t>Rezultaty projektu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BDC2B9-D788-48B0-8444-F6AEA732A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wzbogacenie  wiedzy na temat mechanizmów finansowania na poziomie europejskim działań w obszarze edukacji szkolnej</a:t>
            </a:r>
          </a:p>
          <a:p>
            <a:r>
              <a:rPr lang="pl-PL" dirty="0"/>
              <a:t>promowanie nauki języka angielskiego w szkole i w środowisku lokalnym poprzez działania upowszechniające opracowane materiały dydaktyczne</a:t>
            </a:r>
          </a:p>
          <a:p>
            <a:r>
              <a:rPr lang="pl-PL" dirty="0"/>
              <a:t>podwyższenie kompetencji międzykulturowych  </a:t>
            </a:r>
          </a:p>
          <a:p>
            <a:r>
              <a:rPr lang="pl-PL" dirty="0"/>
              <a:t>podniesienie poziomu jakości pracy szkoły</a:t>
            </a:r>
          </a:p>
          <a:p>
            <a:r>
              <a:rPr lang="pl-PL" dirty="0"/>
              <a:t>zachęcenie nauczycieli do korzystania z możliwości kształcenia w wymiarze międzynarodowym </a:t>
            </a:r>
          </a:p>
          <a:p>
            <a:r>
              <a:rPr lang="pl-PL" dirty="0"/>
              <a:t>przełamanie rutyny – projekt to wyzwanie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4998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222C3C-42FA-42C1-AC94-D6B82E3FC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ED019A-AC23-490A-AA1B-3087F0691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l-PL" sz="3600" dirty="0">
              <a:solidFill>
                <a:schemeClr val="accent5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l-PL" sz="4400" dirty="0">
                <a:solidFill>
                  <a:schemeClr val="accent5"/>
                </a:solidFill>
                <a:latin typeface="Arial Black" panose="020B0A04020102020204" pitchFamily="34" charset="0"/>
              </a:rPr>
              <a:t>Dziękuję za uwagę </a:t>
            </a:r>
            <a:r>
              <a:rPr lang="pl-PL" sz="4400" dirty="0">
                <a:solidFill>
                  <a:schemeClr val="accent5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</a:t>
            </a:r>
            <a:endParaRPr lang="pl-PL" sz="4400" dirty="0">
              <a:solidFill>
                <a:schemeClr val="accent5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pl-PL" sz="4400" dirty="0">
              <a:solidFill>
                <a:schemeClr val="accent5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l-PL" sz="4400" dirty="0">
                <a:solidFill>
                  <a:schemeClr val="accent5"/>
                </a:solidFill>
                <a:latin typeface="Arial Black" panose="020B0A04020102020204" pitchFamily="34" charset="0"/>
              </a:rPr>
              <a:t>Koordynator projektu: </a:t>
            </a:r>
          </a:p>
          <a:p>
            <a:pPr marL="0" indent="0" algn="ctr">
              <a:buNone/>
            </a:pPr>
            <a:r>
              <a:rPr lang="pl-PL" sz="4400" dirty="0">
                <a:solidFill>
                  <a:schemeClr val="accent5"/>
                </a:solidFill>
                <a:latin typeface="Arial Black" panose="020B0A04020102020204" pitchFamily="34" charset="0"/>
              </a:rPr>
              <a:t>Izabela Sagan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5804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1395</Words>
  <Application>Microsoft Office PowerPoint</Application>
  <PresentationFormat>Panoramiczny</PresentationFormat>
  <Paragraphs>82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Motyw pakietu Office</vt:lpstr>
      <vt:lpstr>                         </vt:lpstr>
      <vt:lpstr>W ramach projektu odbyły się  dwa rodzaje mobilności kadry edukacyjnej: </vt:lpstr>
      <vt:lpstr>Cele projektu</vt:lpstr>
      <vt:lpstr>Cele projektu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Działania w projekcie</vt:lpstr>
      <vt:lpstr>Rezultaty projektu</vt:lpstr>
      <vt:lpstr>Rezultaty projektu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</dc:title>
  <dc:creator>Izabela Sagan</dc:creator>
  <cp:lastModifiedBy>Izabela Sagan</cp:lastModifiedBy>
  <cp:revision>39</cp:revision>
  <dcterms:created xsi:type="dcterms:W3CDTF">2020-02-17T19:17:01Z</dcterms:created>
  <dcterms:modified xsi:type="dcterms:W3CDTF">2020-02-20T19:01:09Z</dcterms:modified>
</cp:coreProperties>
</file>